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72" r:id="rId6"/>
    <p:sldId id="264" r:id="rId7"/>
    <p:sldId id="258" r:id="rId8"/>
    <p:sldId id="259" r:id="rId9"/>
    <p:sldId id="270" r:id="rId10"/>
    <p:sldId id="271" r:id="rId11"/>
    <p:sldId id="260" r:id="rId12"/>
    <p:sldId id="263" r:id="rId13"/>
    <p:sldId id="262" r:id="rId14"/>
    <p:sldId id="265" r:id="rId15"/>
    <p:sldId id="266" r:id="rId16"/>
    <p:sldId id="267" r:id="rId17"/>
    <p:sldId id="269" r:id="rId18"/>
    <p:sldId id="26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DDC6DE-0665-4EFA-F728-E26579605B80}" v="44" dt="2022-07-08T10:30:48.723"/>
    <p1510:client id="{4AECFC53-B809-46EE-88B6-21A6DFBDB7CF}" v="41" dt="2022-07-06T10:28:30.645"/>
    <p1510:client id="{5365ED0D-A973-5A37-9B16-44057E289C6E}" v="345" dt="2023-04-19T15:31:33.667"/>
    <p1510:client id="{87E2A9A6-AC8D-44C0-8661-0FED5777A626}" v="90" dt="2023-03-01T12:01:12.208"/>
    <p1510:client id="{8E26F331-6266-4274-3129-D2ECD07CDBA8}" v="613" dt="2023-02-28T16:09:58.143"/>
    <p1510:client id="{AAB30D1F-F996-56A7-C07A-0949E78C6EFD}" v="140" dt="2023-04-19T08:12:39.510"/>
    <p1510:client id="{C0CD8F6D-60F2-BAF5-EC9E-1BC1C804723E}" v="2" dt="2023-03-07T08:52:40.564"/>
    <p1510:client id="{C6981573-9B12-216D-3B79-0AC0974FE52F}" v="126" dt="2023-04-19T08:56:14.453"/>
    <p1510:client id="{C9750119-6F4B-CE13-00BD-E869F455625D}" v="69" dt="2023-04-19T10:58:00.105"/>
    <p1510:client id="{D2C29362-9E40-0D30-0B70-D18911874E6E}" v="379" dt="2023-04-20T07:14:52.3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2" y="6180408"/>
            <a:ext cx="1263383" cy="365125"/>
          </a:xfrm>
        </p:spPr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126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26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1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19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42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853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20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40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21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4/21/2023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81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95F964-2BDE-DA4B-A912-FE3B1D31850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1878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157C36D-A734-B041-BD16-08361CD43950}" type="datetimeFigureOut">
              <a:rPr lang="en-US" smtClean="0"/>
              <a:pPr/>
              <a:t>4/21/2023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43746" y="618040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0892" y="6187843"/>
            <a:ext cx="17177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5212B95-9EC4-9549-A171-044945CECD5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amondLightSource/python-murfey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iamondLightSource/pato-frontend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25F58B91-DB93-5A17-B791-7E129BE535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489563"/>
            <a:ext cx="9144000" cy="382104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sz="5400" err="1">
                <a:ea typeface="Calibri"/>
                <a:cs typeface="Calibri"/>
              </a:rPr>
              <a:t>PATo</a:t>
            </a:r>
            <a:endParaRPr lang="en-GB" sz="4800">
              <a:ea typeface="Calibri"/>
              <a:cs typeface="Calibri"/>
            </a:endParaRPr>
          </a:p>
          <a:p>
            <a:r>
              <a:rPr lang="en-GB">
                <a:ea typeface="Calibri"/>
                <a:cs typeface="Calibri"/>
              </a:rPr>
              <a:t>Particle Analysis and Tomography Interface</a:t>
            </a:r>
          </a:p>
          <a:p>
            <a:endParaRPr lang="en-GB">
              <a:ea typeface="Calibri"/>
              <a:cs typeface="Calibri"/>
            </a:endParaRPr>
          </a:p>
          <a:p>
            <a:endParaRPr lang="en-GB">
              <a:ea typeface="Calibri"/>
              <a:cs typeface="Calibri"/>
            </a:endParaRPr>
          </a:p>
          <a:p>
            <a:endParaRPr lang="en-GB">
              <a:ea typeface="Calibri"/>
              <a:cs typeface="Calibri"/>
            </a:endParaRPr>
          </a:p>
          <a:p>
            <a:endParaRPr lang="en-GB">
              <a:ea typeface="Calibri"/>
              <a:cs typeface="Calibri"/>
            </a:endParaRPr>
          </a:p>
          <a:p>
            <a:endParaRPr lang="en-GB">
              <a:ea typeface="Calibri"/>
              <a:cs typeface="Calibri"/>
            </a:endParaRPr>
          </a:p>
          <a:p>
            <a:r>
              <a:rPr lang="en-GB">
                <a:ea typeface="Calibri"/>
                <a:cs typeface="Calibri"/>
              </a:rPr>
              <a:t>20/04/2023</a:t>
            </a:r>
          </a:p>
        </p:txBody>
      </p:sp>
    </p:spTree>
    <p:extLst>
      <p:ext uri="{BB962C8B-B14F-4D97-AF65-F5344CB8AC3E}">
        <p14:creationId xmlns:p14="http://schemas.microsoft.com/office/powerpoint/2010/main" val="1570067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AEC12-23AE-06DA-48ED-D06EF5D61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Performance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A1133-2408-92F3-5F56-E9A271C9B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Load all page components on tomogram page (including high-res images)</a:t>
            </a:r>
          </a:p>
          <a:p>
            <a:pPr lvl="1"/>
            <a:r>
              <a:rPr lang="en-US">
                <a:ea typeface="Calibri"/>
                <a:cs typeface="Calibri"/>
              </a:rPr>
              <a:t>2.5 seconds (n=10, </a:t>
            </a:r>
            <a:r>
              <a:rPr lang="en-US">
                <a:ea typeface="+mn-lt"/>
                <a:cs typeface="+mn-lt"/>
              </a:rPr>
              <a:t>σ=0.28, no caching)</a:t>
            </a:r>
          </a:p>
          <a:p>
            <a:r>
              <a:rPr lang="en-US">
                <a:ea typeface="+mn-lt"/>
                <a:cs typeface="+mn-lt"/>
              </a:rPr>
              <a:t>RAM usage</a:t>
            </a:r>
          </a:p>
          <a:p>
            <a:pPr lvl="1"/>
            <a:r>
              <a:rPr lang="en-US">
                <a:ea typeface="+mn-lt"/>
                <a:cs typeface="+mn-lt"/>
              </a:rPr>
              <a:t>SPA (2912 motion correction records): 90 MB</a:t>
            </a:r>
          </a:p>
          <a:p>
            <a:pPr lvl="2"/>
            <a:r>
              <a:rPr lang="en-US">
                <a:ea typeface="+mn-lt"/>
                <a:cs typeface="+mn-lt"/>
              </a:rPr>
              <a:t>With 3D classification renderer: 181 MB</a:t>
            </a:r>
          </a:p>
          <a:p>
            <a:pPr lvl="1"/>
            <a:r>
              <a:rPr lang="en-US">
                <a:ea typeface="+mn-lt"/>
                <a:cs typeface="+mn-lt"/>
              </a:rPr>
              <a:t>Tomogram (39 motion correction records): 22 MB</a:t>
            </a:r>
          </a:p>
          <a:p>
            <a:pPr lvl="2"/>
            <a:r>
              <a:rPr lang="en-US">
                <a:ea typeface="+mn-lt"/>
                <a:cs typeface="+mn-lt"/>
              </a:rPr>
              <a:t>With movie viewer: 26 MB</a:t>
            </a:r>
          </a:p>
          <a:p>
            <a:pPr lvl="1"/>
            <a:endParaRPr lang="en-US">
              <a:ea typeface="+mn-lt"/>
              <a:cs typeface="+mn-lt"/>
            </a:endParaRPr>
          </a:p>
          <a:p>
            <a:pPr lvl="1"/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4839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3405-C78C-DA8B-7245-255C1104C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Current Implementation (SPA Pipeline)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AA161-3FBC-9562-057D-7DB122F31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latin typeface="sans-serif"/>
              </a:rPr>
              <a:t>Zocalo wrapper running on Hamilton </a:t>
            </a:r>
            <a:br>
              <a:rPr lang="en-US" sz="2400">
                <a:latin typeface="sans-serif"/>
              </a:rPr>
            </a:br>
            <a:r>
              <a:rPr lang="en-US" sz="2400">
                <a:latin typeface="sans-serif"/>
              </a:rPr>
              <a:t>orchestrating workflow</a:t>
            </a:r>
          </a:p>
          <a:p>
            <a:r>
              <a:rPr lang="en-US" sz="2400">
                <a:latin typeface="sans-serif"/>
              </a:rPr>
              <a:t>Wrapper sends processing results to </a:t>
            </a:r>
            <a:br>
              <a:rPr lang="en-US" sz="2400">
                <a:latin typeface="sans-serif"/>
              </a:rPr>
            </a:br>
            <a:r>
              <a:rPr lang="en-US" sz="2400" err="1">
                <a:latin typeface="sans-serif"/>
              </a:rPr>
              <a:t>ISPyB</a:t>
            </a:r>
            <a:r>
              <a:rPr lang="en-US" sz="2400">
                <a:latin typeface="sans-serif"/>
              </a:rPr>
              <a:t> via Zocalo </a:t>
            </a:r>
            <a:r>
              <a:rPr lang="en-US" sz="2400" err="1">
                <a:latin typeface="sans-serif"/>
              </a:rPr>
              <a:t>ISPyB</a:t>
            </a:r>
            <a:r>
              <a:rPr lang="en-US" sz="2400">
                <a:latin typeface="sans-serif"/>
              </a:rPr>
              <a:t> service </a:t>
            </a:r>
          </a:p>
          <a:p>
            <a:r>
              <a:rPr lang="en-US" sz="2400">
                <a:latin typeface="sans-serif"/>
              </a:rPr>
              <a:t>Current weaknesses:</a:t>
            </a:r>
          </a:p>
          <a:p>
            <a:pPr lvl="1"/>
            <a:r>
              <a:rPr lang="en-US" sz="2000">
                <a:latin typeface="sans-serif"/>
              </a:rPr>
              <a:t>Failure of the wrapper leads to failure </a:t>
            </a:r>
            <a:br>
              <a:rPr lang="en-US" sz="2000">
                <a:latin typeface="sans-serif"/>
              </a:rPr>
            </a:br>
            <a:r>
              <a:rPr lang="en-US" sz="2000">
                <a:latin typeface="sans-serif"/>
              </a:rPr>
              <a:t>of the pipeline</a:t>
            </a:r>
            <a:endParaRPr lang="en-US" sz="2000">
              <a:latin typeface="Calibri" panose="020F0502020204030204"/>
              <a:cs typeface="Calibri"/>
            </a:endParaRPr>
          </a:p>
          <a:p>
            <a:pPr lvl="1"/>
            <a:r>
              <a:rPr lang="en-US" sz="2000">
                <a:latin typeface="sans-serif"/>
              </a:rPr>
              <a:t>Wrapper needs to run for entire data </a:t>
            </a:r>
            <a:br>
              <a:rPr lang="en-US" sz="2000">
                <a:latin typeface="sans-serif"/>
              </a:rPr>
            </a:br>
            <a:r>
              <a:rPr lang="en-US" sz="2000">
                <a:latin typeface="sans-serif"/>
              </a:rPr>
              <a:t>collection (multiple days)</a:t>
            </a:r>
          </a:p>
          <a:p>
            <a:r>
              <a:rPr lang="en-US" sz="2400">
                <a:latin typeface="sans-serif"/>
                <a:cs typeface="Calibri"/>
              </a:rPr>
              <a:t>Future developments:</a:t>
            </a:r>
          </a:p>
          <a:p>
            <a:pPr lvl="1"/>
            <a:r>
              <a:rPr lang="en-US" sz="2000">
                <a:latin typeface="sans-serif"/>
                <a:cs typeface="Calibri"/>
              </a:rPr>
              <a:t>Separate processing steps into services</a:t>
            </a:r>
          </a:p>
          <a:p>
            <a:pPr lvl="1"/>
            <a:r>
              <a:rPr lang="en-US" sz="2000">
                <a:latin typeface="sans-serif"/>
                <a:cs typeface="Calibri"/>
              </a:rPr>
              <a:t>This has been implemented for the simpler tomography pipeline offered at </a:t>
            </a:r>
            <a:r>
              <a:rPr lang="en-US" sz="2000" err="1">
                <a:latin typeface="sans-serif"/>
                <a:cs typeface="Calibri"/>
              </a:rPr>
              <a:t>eBIC</a:t>
            </a:r>
            <a:endParaRPr lang="en-US" sz="2000">
              <a:latin typeface="sans-serif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2254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D376B-5D9A-BBB3-8931-6D8FF4F1F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Current Implementation (Tomography Pipeline)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105A1-BBA0-C7BF-BD41-7B43ED1D7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>
                <a:latin typeface="sans-serif"/>
              </a:rPr>
              <a:t>All processing steps separated into Zocalo services running on DLS on-prem Kubernetes cluster</a:t>
            </a:r>
          </a:p>
          <a:p>
            <a:r>
              <a:rPr lang="en-US" sz="2400">
                <a:latin typeface="sans-serif"/>
              </a:rPr>
              <a:t>Micrographs collected at various tilt angles</a:t>
            </a:r>
          </a:p>
          <a:p>
            <a:r>
              <a:rPr lang="en-US" sz="2400">
                <a:latin typeface="sans-serif"/>
              </a:rPr>
              <a:t>Tilt angles are known approximately</a:t>
            </a:r>
          </a:p>
          <a:p>
            <a:r>
              <a:rPr lang="en-US" sz="2400">
                <a:latin typeface="sans-serif"/>
              </a:rPr>
              <a:t>Tilt series, composed of motion </a:t>
            </a:r>
            <a:br>
              <a:rPr lang="en-US" sz="2400">
                <a:latin typeface="sans-serif"/>
              </a:rPr>
            </a:br>
            <a:r>
              <a:rPr lang="en-US" sz="2400">
                <a:latin typeface="sans-serif"/>
              </a:rPr>
              <a:t>corrected micrographs at various </a:t>
            </a:r>
            <a:br>
              <a:rPr lang="en-US" sz="2400">
                <a:latin typeface="sans-serif"/>
              </a:rPr>
            </a:br>
            <a:r>
              <a:rPr lang="en-US" sz="2400">
                <a:latin typeface="sans-serif"/>
              </a:rPr>
              <a:t>angles, are aligned and a tomogram is </a:t>
            </a:r>
            <a:br>
              <a:rPr lang="en-US" sz="2400">
                <a:latin typeface="sans-serif"/>
              </a:rPr>
            </a:br>
            <a:r>
              <a:rPr lang="en-US" sz="2400">
                <a:latin typeface="sans-serif"/>
              </a:rPr>
              <a:t>formed</a:t>
            </a:r>
          </a:p>
          <a:p>
            <a:r>
              <a:rPr lang="en-US" sz="2100">
                <a:latin typeface="sans-serif"/>
              </a:rPr>
              <a:t>Services for motion correction, CTF estimation and tomogram reconstruction</a:t>
            </a:r>
            <a:endParaRPr lang="en-US" sz="1800">
              <a:latin typeface="sans-serif"/>
              <a:cs typeface="Calibri"/>
            </a:endParaRPr>
          </a:p>
          <a:p>
            <a:r>
              <a:rPr lang="en-US" sz="2100">
                <a:latin typeface="sans-serif"/>
              </a:rPr>
              <a:t>Processing triggered on ingress of data to DLS file system from microscope systems</a:t>
            </a:r>
            <a:br>
              <a:rPr lang="en-US" sz="2100">
                <a:latin typeface="sans-serif"/>
              </a:rPr>
            </a:br>
            <a:br>
              <a:rPr lang="en-US" sz="1800">
                <a:latin typeface="sans-serif"/>
              </a:rPr>
            </a:br>
            <a:endParaRPr lang="en-US" sz="1800">
              <a:latin typeface="sans-serif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1833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5674A-A12A-AE1C-DEFA-4A53EA02D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Picture 16" descr="Diagram&#10;&#10;Description automatically generated">
            <a:extLst>
              <a:ext uri="{FF2B5EF4-FFF2-40B4-BE49-F238E27FC236}">
                <a16:creationId xmlns:a16="http://schemas.microsoft.com/office/drawing/2014/main" id="{6C1A05C7-2B5D-9D14-4780-DAE2B7BA68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7630" y="367886"/>
            <a:ext cx="10065088" cy="5654468"/>
          </a:xfrm>
        </p:spPr>
      </p:pic>
    </p:spTree>
    <p:extLst>
      <p:ext uri="{BB962C8B-B14F-4D97-AF65-F5344CB8AC3E}">
        <p14:creationId xmlns:p14="http://schemas.microsoft.com/office/powerpoint/2010/main" val="2822896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6AE50-8AA2-F5EC-B41C-6EE2703B0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49F4404-6CF4-DCDD-0639-55C6EC92CB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7803" y="301625"/>
            <a:ext cx="10194915" cy="5720729"/>
          </a:xfrm>
        </p:spPr>
      </p:pic>
    </p:spTree>
    <p:extLst>
      <p:ext uri="{BB962C8B-B14F-4D97-AF65-F5344CB8AC3E}">
        <p14:creationId xmlns:p14="http://schemas.microsoft.com/office/powerpoint/2010/main" val="2065913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F3F0D-9052-C37E-A04A-3B8C7C2A0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B5A75996-E6A5-F5E8-D8F5-99150009A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6364" y="489365"/>
            <a:ext cx="9918056" cy="552194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7925CE-8FA7-DE31-D6E3-85735FD68947}"/>
              </a:ext>
            </a:extLst>
          </p:cNvPr>
          <p:cNvSpPr txBox="1"/>
          <p:nvPr/>
        </p:nvSpPr>
        <p:spPr>
          <a:xfrm>
            <a:off x="1135270" y="6126922"/>
            <a:ext cx="61666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https://github.com/DiamondLightSource/python-murfey</a:t>
            </a:r>
            <a:r>
              <a:rPr lang="en-US">
                <a:solidFill>
                  <a:schemeClr val="bg1"/>
                </a:solidFill>
              </a:rPr>
              <a:t> 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12667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43803-E1D4-5A72-8521-F417B787F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Introduction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CF456-CE9A-0CF1-44E3-2C67A5BDC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cs typeface="Calibri"/>
              </a:rPr>
              <a:t>PATo</a:t>
            </a:r>
            <a:r>
              <a:rPr lang="en-US" dirty="0">
                <a:cs typeface="Calibri"/>
              </a:rPr>
              <a:t> = [single] Particle Analysis and Tomography [</a:t>
            </a:r>
            <a:r>
              <a:rPr lang="en-US" dirty="0" err="1">
                <a:cs typeface="Calibri"/>
              </a:rPr>
              <a:t>visualisation</a:t>
            </a:r>
            <a:r>
              <a:rPr lang="en-US" dirty="0">
                <a:cs typeface="Calibri"/>
              </a:rPr>
              <a:t> tool]</a:t>
            </a:r>
          </a:p>
          <a:p>
            <a:r>
              <a:rPr lang="en-US" dirty="0">
                <a:cs typeface="Calibri"/>
              </a:rPr>
              <a:t>Set of services (backend and frontend) that display tomography/SPA experiment information</a:t>
            </a:r>
          </a:p>
          <a:p>
            <a:r>
              <a:rPr lang="en-US" dirty="0">
                <a:cs typeface="Calibri"/>
              </a:rPr>
              <a:t>Gets information from </a:t>
            </a:r>
            <a:r>
              <a:rPr lang="en-US" dirty="0" err="1">
                <a:cs typeface="Calibri"/>
              </a:rPr>
              <a:t>ISPyB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Integration with other tools (such as message queues)</a:t>
            </a:r>
            <a:endParaRPr lang="en-US" dirty="0">
              <a:cs typeface="Calibri"/>
            </a:endParaRPr>
          </a:p>
          <a:p>
            <a:r>
              <a:rPr lang="en-US" dirty="0"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https://github.com/DiamondLightSource/pato-frontend/</a:t>
            </a:r>
          </a:p>
          <a:p>
            <a:r>
              <a:rPr lang="en-US" dirty="0">
                <a:cs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https://github.com/DiamondLightSource/pato-backend/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5167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3F147-511D-1285-2114-991440A28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Calibri Light"/>
                <a:cs typeface="Calibri Light"/>
              </a:rPr>
              <a:t>(Some) Supported Features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0FE5-BCC0-2C23-313C-BD32159F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ea typeface="Calibri"/>
                <a:cs typeface="Calibri"/>
              </a:rPr>
              <a:t>Traversing through the Z-Axis on a tomogram</a:t>
            </a:r>
            <a:endParaRPr lang="en-US"/>
          </a:p>
          <a:p>
            <a:r>
              <a:rPr lang="en-GB">
                <a:ea typeface="Calibri"/>
                <a:cs typeface="Calibri"/>
              </a:rPr>
              <a:t>Initiating tomogram reprocessing (currently disabled)</a:t>
            </a:r>
          </a:p>
          <a:p>
            <a:pPr lvl="1"/>
            <a:r>
              <a:rPr lang="en-GB">
                <a:ea typeface="Calibri"/>
                <a:cs typeface="Calibri"/>
              </a:rPr>
              <a:t>Integration with RabbitMQ</a:t>
            </a:r>
          </a:p>
          <a:p>
            <a:r>
              <a:rPr lang="en-GB">
                <a:ea typeface="Calibri"/>
                <a:cs typeface="Calibri"/>
              </a:rPr>
              <a:t>Plots for relative ice thickness, drift, CTF data and more</a:t>
            </a:r>
          </a:p>
          <a:p>
            <a:r>
              <a:rPr lang="en-GB">
                <a:ea typeface="Calibri"/>
                <a:cs typeface="Calibri"/>
              </a:rPr>
              <a:t>Motion correction and particle picking information</a:t>
            </a:r>
          </a:p>
          <a:p>
            <a:r>
              <a:rPr lang="en-GB">
                <a:ea typeface="Calibri"/>
                <a:cs typeface="Calibri"/>
              </a:rPr>
              <a:t>2D and 3D classification overviews, including 3D renderer for MRC files</a:t>
            </a:r>
          </a:p>
          <a:p>
            <a:endParaRPr lang="en-GB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59441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3F147-511D-1285-2114-991440A28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Calibri Light"/>
                <a:cs typeface="Calibri Light"/>
              </a:rPr>
              <a:t>(Some) Supported Features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0FE5-BCC0-2C23-313C-BD32159F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ea typeface="Calibri"/>
                <a:cs typeface="Calibri"/>
              </a:rPr>
              <a:t>OIDC/OAuth2 authentication integration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GB">
                <a:ea typeface="Calibri"/>
                <a:cs typeface="Calibri"/>
              </a:rPr>
              <a:t>Authentication can be expanded through modules or disabled</a:t>
            </a:r>
            <a:endParaRPr lang="en-GB" dirty="0">
              <a:ea typeface="Calibri"/>
              <a:cs typeface="Calibri"/>
            </a:endParaRPr>
          </a:p>
          <a:p>
            <a:r>
              <a:rPr lang="en-GB" dirty="0">
                <a:ea typeface="Calibri"/>
                <a:cs typeface="Calibri"/>
              </a:rPr>
              <a:t>Data caching for faster pagination</a:t>
            </a:r>
          </a:p>
          <a:p>
            <a:r>
              <a:rPr lang="en-GB" dirty="0">
                <a:cs typeface="Calibri"/>
              </a:rPr>
              <a:t>Handling of tokens through cookies for extra security and better </a:t>
            </a:r>
            <a:r>
              <a:rPr lang="en-GB">
                <a:cs typeface="Calibri"/>
              </a:rPr>
              <a:t>usability</a:t>
            </a:r>
          </a:p>
          <a:p>
            <a:endParaRPr lang="en-GB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6340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D17F92-D3F5-EAAD-072C-6853D3CA8FF3}"/>
              </a:ext>
            </a:extLst>
          </p:cNvPr>
          <p:cNvSpPr txBox="1"/>
          <p:nvPr/>
        </p:nvSpPr>
        <p:spPr>
          <a:xfrm>
            <a:off x="3851096" y="6094287"/>
            <a:ext cx="4164458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FFFFFF"/>
                </a:solidFill>
                <a:cs typeface="Calibri"/>
              </a:rPr>
              <a:t>Tomogram data page view</a:t>
            </a:r>
            <a:endParaRPr lang="en-US">
              <a:cs typeface="Calibri"/>
            </a:endParaRPr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FA713CB-9473-ABE4-73E0-93F39A395A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0080" y="258816"/>
            <a:ext cx="7926491" cy="5781158"/>
          </a:xfrm>
        </p:spPr>
      </p:pic>
    </p:spTree>
    <p:extLst>
      <p:ext uri="{BB962C8B-B14F-4D97-AF65-F5344CB8AC3E}">
        <p14:creationId xmlns:p14="http://schemas.microsoft.com/office/powerpoint/2010/main" val="4268921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0">
            <a:extLst>
              <a:ext uri="{FF2B5EF4-FFF2-40B4-BE49-F238E27FC236}">
                <a16:creationId xmlns:a16="http://schemas.microsoft.com/office/drawing/2014/main" id="{954F4312-5744-E545-0F9B-10FED3348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826" y="116053"/>
            <a:ext cx="8513852" cy="62234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44EED1-55F1-A9E6-E1D1-432BFC04E41A}"/>
              </a:ext>
            </a:extLst>
          </p:cNvPr>
          <p:cNvSpPr txBox="1"/>
          <p:nvPr/>
        </p:nvSpPr>
        <p:spPr>
          <a:xfrm>
            <a:off x="3979522" y="6428195"/>
            <a:ext cx="4164458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FFFFFF"/>
                </a:solidFill>
                <a:cs typeface="Calibri"/>
              </a:rPr>
              <a:t>Tomogram movie analysis (traversing through Z axis)</a:t>
            </a:r>
          </a:p>
        </p:txBody>
      </p:sp>
    </p:spTree>
    <p:extLst>
      <p:ext uri="{BB962C8B-B14F-4D97-AF65-F5344CB8AC3E}">
        <p14:creationId xmlns:p14="http://schemas.microsoft.com/office/powerpoint/2010/main" val="1655839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1A5310-D693-1B37-6889-DD7FBCC44A2C}"/>
              </a:ext>
            </a:extLst>
          </p:cNvPr>
          <p:cNvSpPr txBox="1"/>
          <p:nvPr/>
        </p:nvSpPr>
        <p:spPr>
          <a:xfrm>
            <a:off x="3876782" y="6453883"/>
            <a:ext cx="4164458" cy="2701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>
                <a:solidFill>
                  <a:srgbClr val="FFFFFF"/>
                </a:solidFill>
                <a:cs typeface="Calibri"/>
              </a:rPr>
              <a:t>3D </a:t>
            </a:r>
            <a:r>
              <a:rPr lang="en-US" sz="1100" err="1">
                <a:solidFill>
                  <a:srgbClr val="FFFFFF"/>
                </a:solidFill>
                <a:cs typeface="Calibri"/>
              </a:rPr>
              <a:t>visualisation</a:t>
            </a:r>
            <a:r>
              <a:rPr lang="en-US" sz="1100">
                <a:solidFill>
                  <a:srgbClr val="FFFFFF"/>
                </a:solidFill>
                <a:cs typeface="Calibri"/>
              </a:rPr>
              <a:t> of MRC file in SPA</a:t>
            </a:r>
            <a:endParaRPr lang="en-US" sz="1100">
              <a:cs typeface="Calibri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37F6BC62-14D2-2E99-8F05-25525C99D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1769" y="140372"/>
            <a:ext cx="8661386" cy="630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489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AEC12-23AE-06DA-48ED-D06EF5D61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Planned Features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A1133-2408-92F3-5F56-E9A271C9B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3D </a:t>
            </a:r>
            <a:r>
              <a:rPr lang="en-US" err="1">
                <a:ea typeface="Calibri"/>
                <a:cs typeface="Calibri"/>
              </a:rPr>
              <a:t>visualisation</a:t>
            </a:r>
            <a:r>
              <a:rPr lang="en-US">
                <a:ea typeface="Calibri"/>
                <a:cs typeface="Calibri"/>
              </a:rPr>
              <a:t> for subsections of tomograms</a:t>
            </a:r>
            <a:endParaRPr lang="en-US"/>
          </a:p>
          <a:p>
            <a:pPr lvl="1"/>
            <a:r>
              <a:rPr lang="en-US">
                <a:ea typeface="Calibri"/>
                <a:cs typeface="Calibri"/>
              </a:rPr>
              <a:t>On-demand streaming of tomogram data for large files in the future</a:t>
            </a:r>
          </a:p>
          <a:p>
            <a:r>
              <a:rPr lang="en-US">
                <a:ea typeface="Calibri"/>
                <a:cs typeface="Calibri"/>
              </a:rPr>
              <a:t>Integration with </a:t>
            </a:r>
            <a:r>
              <a:rPr lang="en-US" err="1">
                <a:ea typeface="Calibri"/>
                <a:cs typeface="Calibri"/>
              </a:rPr>
              <a:t>Jupyter</a:t>
            </a:r>
            <a:r>
              <a:rPr lang="en-US">
                <a:ea typeface="Calibri"/>
                <a:cs typeface="Calibri"/>
              </a:rPr>
              <a:t> Notebook</a:t>
            </a:r>
          </a:p>
          <a:p>
            <a:r>
              <a:rPr lang="en-US">
                <a:ea typeface="Calibri"/>
                <a:cs typeface="Calibri"/>
              </a:rPr>
              <a:t>Reprocessing for single particle analysis (already exists in another service inside Diamond)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 sz="24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400">
                <a:ea typeface="Calibri"/>
                <a:cs typeface="Calibri"/>
              </a:rPr>
              <a:t>*Planned features may be altered or outright dropped in the future</a:t>
            </a:r>
          </a:p>
        </p:txBody>
      </p:sp>
    </p:spTree>
    <p:extLst>
      <p:ext uri="{BB962C8B-B14F-4D97-AF65-F5344CB8AC3E}">
        <p14:creationId xmlns:p14="http://schemas.microsoft.com/office/powerpoint/2010/main" val="1979401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19986-4E46-48F7-308E-3C7834971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Technology Stack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1A7FD-D2AC-39E5-581E-A8A6AFA8A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BD8E647-318B-ADEC-046C-401DB927882C}"/>
              </a:ext>
            </a:extLst>
          </p:cNvPr>
          <p:cNvSpPr txBox="1">
            <a:spLocks/>
          </p:cNvSpPr>
          <p:nvPr/>
        </p:nvSpPr>
        <p:spPr>
          <a:xfrm>
            <a:off x="570948" y="1823416"/>
            <a:ext cx="5214731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Calibri"/>
                <a:cs typeface="Calibri"/>
              </a:rPr>
              <a:t>Frontend</a:t>
            </a:r>
          </a:p>
          <a:p>
            <a:pPr lvl="1"/>
            <a:r>
              <a:rPr lang="en-US">
                <a:ea typeface="Calibri"/>
                <a:cs typeface="Calibri"/>
              </a:rPr>
              <a:t>React</a:t>
            </a:r>
          </a:p>
          <a:p>
            <a:pPr lvl="1"/>
            <a:r>
              <a:rPr lang="en-US">
                <a:ea typeface="Calibri"/>
                <a:cs typeface="Calibri"/>
              </a:rPr>
              <a:t>Chakra/</a:t>
            </a:r>
            <a:r>
              <a:rPr lang="en-US" err="1">
                <a:ea typeface="Calibri"/>
                <a:cs typeface="Calibri"/>
              </a:rPr>
              <a:t>Personalised</a:t>
            </a:r>
            <a:r>
              <a:rPr lang="en-US">
                <a:ea typeface="Calibri"/>
                <a:cs typeface="Calibri"/>
              </a:rPr>
              <a:t> component library</a:t>
            </a:r>
          </a:p>
          <a:p>
            <a:pPr lvl="1"/>
            <a:r>
              <a:rPr lang="en-US">
                <a:ea typeface="Calibri"/>
                <a:cs typeface="Calibri"/>
              </a:rPr>
              <a:t>Jest for unit testing</a:t>
            </a:r>
          </a:p>
          <a:p>
            <a:r>
              <a:rPr lang="en-US">
                <a:ea typeface="Calibri"/>
                <a:cs typeface="Calibri"/>
              </a:rPr>
              <a:t>Backend/</a:t>
            </a:r>
            <a:r>
              <a:rPr lang="en-US" err="1">
                <a:ea typeface="Calibri"/>
                <a:cs typeface="Calibri"/>
              </a:rPr>
              <a:t>Authorisation</a:t>
            </a:r>
            <a:r>
              <a:rPr lang="en-US">
                <a:ea typeface="Calibri"/>
                <a:cs typeface="Calibri"/>
              </a:rPr>
              <a:t> Module</a:t>
            </a:r>
          </a:p>
          <a:p>
            <a:pPr lvl="1"/>
            <a:r>
              <a:rPr lang="en-US">
                <a:ea typeface="Calibri"/>
                <a:cs typeface="Calibri"/>
              </a:rPr>
              <a:t>Python (</a:t>
            </a:r>
            <a:r>
              <a:rPr lang="en-US" err="1">
                <a:ea typeface="Calibri"/>
                <a:cs typeface="Calibri"/>
              </a:rPr>
              <a:t>FastAPI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SQLAlchemy</a:t>
            </a:r>
            <a:r>
              <a:rPr lang="en-US">
                <a:ea typeface="Calibri"/>
                <a:cs typeface="Calibri"/>
              </a:rPr>
              <a:t> 2.0)</a:t>
            </a:r>
          </a:p>
          <a:p>
            <a:pPr lvl="1"/>
            <a:r>
              <a:rPr lang="en-US" err="1">
                <a:ea typeface="Calibri"/>
                <a:cs typeface="Calibri"/>
              </a:rPr>
              <a:t>ISPyB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US" err="1">
                <a:ea typeface="Calibri"/>
                <a:cs typeface="Calibri"/>
              </a:rPr>
              <a:t>Pytest</a:t>
            </a:r>
            <a:r>
              <a:rPr lang="en-US">
                <a:ea typeface="Calibri"/>
                <a:cs typeface="Calibri"/>
              </a:rPr>
              <a:t> for integration testing</a:t>
            </a:r>
          </a:p>
          <a:p>
            <a:pPr lvl="1"/>
            <a:endParaRPr lang="en-US">
              <a:ea typeface="Calibri"/>
              <a:cs typeface="Calibri"/>
            </a:endParaRPr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FC48E35E-8C84-9E1D-39AE-B8D336601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422" y="1857001"/>
            <a:ext cx="4909334" cy="314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20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nk_x0028_test_x0029_ xmlns="4efff595-9748-44a8-a7f7-a5326e5a18d5">
      <Url xsi:nil="true"/>
      <Description xsi:nil="true"/>
    </link_x0028_test_x0029_>
    <lcf76f155ced4ddcb4097134ff3c332f xmlns="4efff595-9748-44a8-a7f7-a5326e5a18d5">
      <Terms xmlns="http://schemas.microsoft.com/office/infopath/2007/PartnerControls"/>
    </lcf76f155ced4ddcb4097134ff3c332f>
    <TaxCatchAll xmlns="5c0669a9-1f0e-4bf0-b923-4ef2d9164cd6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A8A8B91A78D84A8E4E740900E5BBAE" ma:contentTypeVersion="17" ma:contentTypeDescription="Create a new document." ma:contentTypeScope="" ma:versionID="06c8607798516a2e1805ffaefe18e0d4">
  <xsd:schema xmlns:xsd="http://www.w3.org/2001/XMLSchema" xmlns:xs="http://www.w3.org/2001/XMLSchema" xmlns:p="http://schemas.microsoft.com/office/2006/metadata/properties" xmlns:ns2="4efff595-9748-44a8-a7f7-a5326e5a18d5" xmlns:ns3="b9e61a8e-ce37-4f6f-ab37-54558243974f" xmlns:ns4="5c0669a9-1f0e-4bf0-b923-4ef2d9164cd6" targetNamespace="http://schemas.microsoft.com/office/2006/metadata/properties" ma:root="true" ma:fieldsID="1ee06b89618af8bcda7fe89a2788c2eb" ns2:_="" ns3:_="" ns4:_="">
    <xsd:import namespace="4efff595-9748-44a8-a7f7-a5326e5a18d5"/>
    <xsd:import namespace="b9e61a8e-ce37-4f6f-ab37-54558243974f"/>
    <xsd:import namespace="5c0669a9-1f0e-4bf0-b923-4ef2d9164cd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link_x0028_test_x0029_" minOccurs="0"/>
                <xsd:element ref="ns2:MediaLengthInSeconds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fff595-9748-44a8-a7f7-a5326e5a18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link_x0028_test_x0029_" ma:index="20" nillable="true" ma:displayName="link (test)" ma:format="Hyperlink" ma:internalName="link_x0028_test_x0029_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37dacbd-2312-46d0-8090-5db071459bc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e61a8e-ce37-4f6f-ab37-54558243974f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0669a9-1f0e-4bf0-b923-4ef2d9164cd6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5ab0f6cc-d900-402f-a16e-db15990cd4cc}" ma:internalName="TaxCatchAll" ma:showField="CatchAllData" ma:web="b9e61a8e-ce37-4f6f-ab37-54558243974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8926941-598D-4D5E-B6C1-0B934E7F646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31D9449-010D-48E5-8DC2-2EF08FA4FD17}">
  <ds:schemaRefs>
    <ds:schemaRef ds:uri="4efff595-9748-44a8-a7f7-a5326e5a18d5"/>
    <ds:schemaRef ds:uri="5c0669a9-1f0e-4bf0-b923-4ef2d9164cd6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32D72DA-C1FE-43FC-B05E-DC369D045C86}">
  <ds:schemaRefs>
    <ds:schemaRef ds:uri="4efff595-9748-44a8-a7f7-a5326e5a18d5"/>
    <ds:schemaRef ds:uri="5c0669a9-1f0e-4bf0-b923-4ef2d9164cd6"/>
    <ds:schemaRef ds:uri="b9e61a8e-ce37-4f6f-ab37-54558243974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Introduction</vt:lpstr>
      <vt:lpstr>(Some) Supported Features</vt:lpstr>
      <vt:lpstr>(Some) Supported Features</vt:lpstr>
      <vt:lpstr>PowerPoint Presentation</vt:lpstr>
      <vt:lpstr>PowerPoint Presentation</vt:lpstr>
      <vt:lpstr>PowerPoint Presentation</vt:lpstr>
      <vt:lpstr>Planned Features</vt:lpstr>
      <vt:lpstr>Technology Stack</vt:lpstr>
      <vt:lpstr>Performance</vt:lpstr>
      <vt:lpstr>Current Implementation (SPA Pipeline)</vt:lpstr>
      <vt:lpstr>Current Implementation (Tomography Pipeline)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Matthews</dc:creator>
  <cp:revision>33</cp:revision>
  <dcterms:created xsi:type="dcterms:W3CDTF">2017-11-16T11:38:27Z</dcterms:created>
  <dcterms:modified xsi:type="dcterms:W3CDTF">2023-04-21T08:09:46Z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0x010100F1A8A8B91A78D84A8E4E740900E5BBAE</vt:lpwstr>
  </property>
  <property fmtid="{D5CDD505-2E9C-101B-9397-08002B2CF9AE}" pid="3" name="MediaServiceImageTags">
    <vt:lpwstr/>
  </property>
</Properties>
</file>

<file path=docProps/thumbnail.jpeg>
</file>